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7" r:id="rId3"/>
    <p:sldId id="25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58" r:id="rId12"/>
    <p:sldId id="295" r:id="rId13"/>
    <p:sldId id="296" r:id="rId14"/>
    <p:sldId id="297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7" r:id="rId23"/>
    <p:sldId id="268" r:id="rId24"/>
    <p:sldId id="269" r:id="rId25"/>
    <p:sldId id="270" r:id="rId26"/>
    <p:sldId id="271" r:id="rId27"/>
    <p:sldId id="272" r:id="rId28"/>
    <p:sldId id="282" r:id="rId29"/>
    <p:sldId id="283" r:id="rId30"/>
    <p:sldId id="273" r:id="rId31"/>
    <p:sldId id="274" r:id="rId32"/>
    <p:sldId id="276" r:id="rId33"/>
    <p:sldId id="278" r:id="rId34"/>
    <p:sldId id="279" r:id="rId35"/>
    <p:sldId id="280" r:id="rId36"/>
    <p:sldId id="287" r:id="rId37"/>
    <p:sldId id="28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968E3D-058F-42DF-8B04-3DF846E54090}">
          <p14:sldIdLst>
            <p14:sldId id="298"/>
            <p14:sldId id="277"/>
            <p14:sldId id="257"/>
            <p14:sldId id="288"/>
            <p14:sldId id="289"/>
            <p14:sldId id="290"/>
            <p14:sldId id="291"/>
            <p14:sldId id="292"/>
            <p14:sldId id="293"/>
            <p14:sldId id="294"/>
            <p14:sldId id="258"/>
            <p14:sldId id="295"/>
            <p14:sldId id="296"/>
            <p14:sldId id="297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8"/>
            <p14:sldId id="269"/>
            <p14:sldId id="270"/>
            <p14:sldId id="271"/>
          </p14:sldIdLst>
        </p14:section>
        <p14:section name="Untitled Section" id="{43E74A23-141F-456A-8DA8-68E95139A666}">
          <p14:sldIdLst>
            <p14:sldId id="272"/>
            <p14:sldId id="282"/>
            <p14:sldId id="283"/>
            <p14:sldId id="273"/>
            <p14:sldId id="274"/>
            <p14:sldId id="276"/>
            <p14:sldId id="278"/>
            <p14:sldId id="279"/>
            <p14:sldId id="280"/>
            <p14:sldId id="287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6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4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6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6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6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5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F89F0-BA58-4E30-884E-83FC68B12E3D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417F7-CFA0-4268-88DE-B45776A2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0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Presenter: Dr. Hamid </a:t>
            </a:r>
            <a:r>
              <a:rPr lang="en-US" dirty="0" err="1" smtClean="0"/>
              <a:t>Noshad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Professor of Nephrology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            </a:t>
            </a:r>
            <a:r>
              <a:rPr lang="en-US" dirty="0" smtClean="0"/>
              <a:t>Tabriz University of Medical Sciences.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16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ADAMTS13 activity </a:t>
            </a:r>
            <a:r>
              <a:rPr lang="en-US" b="1" dirty="0"/>
              <a:t>may prove to be a </a:t>
            </a:r>
            <a:r>
              <a:rPr lang="en-US" b="1" dirty="0" smtClean="0"/>
              <a:t>promising adjunctive </a:t>
            </a:r>
            <a:r>
              <a:rPr lang="en-US" b="1" dirty="0">
                <a:solidFill>
                  <a:srgbClr val="FF0000"/>
                </a:solidFill>
              </a:rPr>
              <a:t>tool</a:t>
            </a:r>
            <a:r>
              <a:rPr lang="en-US" b="1" dirty="0"/>
              <a:t> in </a:t>
            </a:r>
            <a:r>
              <a:rPr lang="en-US" b="1" dirty="0">
                <a:solidFill>
                  <a:srgbClr val="FF0000"/>
                </a:solidFill>
              </a:rPr>
              <a:t>differentiating TTP from TMA </a:t>
            </a:r>
            <a:r>
              <a:rPr lang="en-US" b="1" dirty="0"/>
              <a:t>due to other etiologies,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86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TTP is a disorder of von </a:t>
            </a:r>
            <a:r>
              <a:rPr lang="en-US" dirty="0" err="1" smtClean="0"/>
              <a:t>Willebrand</a:t>
            </a:r>
            <a:r>
              <a:rPr lang="en-US" dirty="0" smtClean="0"/>
              <a:t> factor (VWF) proteolysis, caused by either a </a:t>
            </a:r>
            <a:r>
              <a:rPr lang="en-US" dirty="0" smtClean="0">
                <a:solidFill>
                  <a:srgbClr val="FF0000"/>
                </a:solidFill>
              </a:rPr>
              <a:t>congenital deficiency or an autoimmune antibody-mediated </a:t>
            </a:r>
            <a:r>
              <a:rPr lang="en-US" dirty="0" smtClean="0"/>
              <a:t>destruction of ADAMTS-13. Documenting severe ADAMTS-13 deficiency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 contrast to patients without genetic defects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patients with complement defects invariably progressed to ESRD ,and disease recurrence after transplantation seems common.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2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Thus, </a:t>
            </a:r>
            <a:r>
              <a:rPr lang="en-US" dirty="0">
                <a:solidFill>
                  <a:srgbClr val="FF0000"/>
                </a:solidFill>
              </a:rPr>
              <a:t>a subset of patients with hypertension-associated TMA </a:t>
            </a:r>
            <a:r>
              <a:rPr lang="en-US" dirty="0"/>
              <a:t>falls </a:t>
            </a:r>
            <a:r>
              <a:rPr lang="en-US" dirty="0">
                <a:solidFill>
                  <a:srgbClr val="FF0000"/>
                </a:solidFill>
              </a:rPr>
              <a:t>within complement-mediated TMA </a:t>
            </a:r>
            <a:r>
              <a:rPr lang="en-US" dirty="0"/>
              <a:t>,</a:t>
            </a:r>
            <a:r>
              <a:rPr lang="en-US" u="sng" dirty="0">
                <a:solidFill>
                  <a:srgbClr val="FF0000"/>
                </a:solidFill>
              </a:rPr>
              <a:t>the prognosis of which is poor.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4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Hence </a:t>
            </a:r>
            <a:r>
              <a:rPr lang="en-US" dirty="0">
                <a:solidFill>
                  <a:srgbClr val="FF0000"/>
                </a:solidFill>
              </a:rPr>
              <a:t>testing for genetic complement abnormalities </a:t>
            </a:r>
            <a:r>
              <a:rPr lang="en-US" dirty="0"/>
              <a:t>is warranted in patients with severe hypertension and TMA on renal biopsy </a:t>
            </a:r>
            <a:r>
              <a:rPr lang="en-US" dirty="0">
                <a:solidFill>
                  <a:srgbClr val="FF0000"/>
                </a:solidFill>
              </a:rPr>
              <a:t>to adopt suitable treatment options.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12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</a:t>
            </a:r>
            <a:r>
              <a:rPr lang="en-US" u="sng" dirty="0" smtClean="0">
                <a:solidFill>
                  <a:srgbClr val="FF0000"/>
                </a:solidFill>
              </a:rPr>
              <a:t>measurement of ADAMTS-13 activity is neither required nor appropriate for deciding the requirement of plasma exchange in the initial management of a suspected case of TTP.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66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clinically </a:t>
            </a:r>
            <a:r>
              <a:rPr lang="en-US" u="sng" dirty="0" smtClean="0">
                <a:solidFill>
                  <a:srgbClr val="FF0000"/>
                </a:solidFill>
              </a:rPr>
              <a:t>difficult to differentiate </a:t>
            </a:r>
            <a:r>
              <a:rPr lang="en-US" dirty="0" smtClean="0"/>
              <a:t>TTP from other causes of thrombotic </a:t>
            </a:r>
            <a:r>
              <a:rPr lang="en-US" dirty="0" err="1" smtClean="0"/>
              <a:t>microangiopathy</a:t>
            </a:r>
            <a:r>
              <a:rPr lang="en-US" dirty="0" smtClean="0"/>
              <a:t> (TMA) such as malignant hypertension.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54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Hypertensive urgencies may affect as many as 1% of all hypertensive patients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09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its high incidence, malignant hypertension, although uncommonly associated with TMA, is an important etiology.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89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malignant hypertension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the </a:t>
            </a:r>
            <a:r>
              <a:rPr lang="en-US" u="sng" dirty="0" err="1" smtClean="0">
                <a:solidFill>
                  <a:srgbClr val="FF0000"/>
                </a:solidFill>
              </a:rPr>
              <a:t>autoregulatory</a:t>
            </a:r>
            <a:r>
              <a:rPr lang="en-US" u="sng" dirty="0" smtClean="0">
                <a:solidFill>
                  <a:srgbClr val="FF0000"/>
                </a:solidFill>
              </a:rPr>
              <a:t> mechanism fails, </a:t>
            </a:r>
            <a:r>
              <a:rPr lang="en-US" dirty="0" smtClean="0"/>
              <a:t>resulting in </a:t>
            </a:r>
            <a:r>
              <a:rPr lang="en-US" dirty="0" smtClean="0">
                <a:solidFill>
                  <a:srgbClr val="FF0000"/>
                </a:solidFill>
              </a:rPr>
              <a:t>damage to the vascular wall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70C0"/>
                </a:solidFill>
              </a:rPr>
              <a:t>Disruption of the vascular endothelium causes plasma constituents (including </a:t>
            </a:r>
            <a:r>
              <a:rPr lang="en-US" dirty="0" err="1" smtClean="0">
                <a:solidFill>
                  <a:srgbClr val="0070C0"/>
                </a:solidFill>
              </a:rPr>
              <a:t>fibrinoid</a:t>
            </a:r>
            <a:r>
              <a:rPr lang="en-US" dirty="0" smtClean="0">
                <a:solidFill>
                  <a:srgbClr val="0070C0"/>
                </a:solidFill>
              </a:rPr>
              <a:t> material) to enter the vascular wall and obliterate the vascular lumen.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3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/>
              <a:t>Differentiating </a:t>
            </a:r>
            <a:r>
              <a:rPr lang="en-US" sz="3600" b="1" i="1" dirty="0">
                <a:solidFill>
                  <a:srgbClr val="FF0000"/>
                </a:solidFill>
              </a:rPr>
              <a:t>malignant hypertension </a:t>
            </a:r>
            <a:r>
              <a:rPr lang="en-US" sz="3600" b="1" i="1" dirty="0" smtClean="0">
                <a:solidFill>
                  <a:srgbClr val="FF0000"/>
                </a:solidFill>
              </a:rPr>
              <a:t>induced </a:t>
            </a:r>
            <a:r>
              <a:rPr lang="en-US" sz="3600" b="1" i="1" dirty="0">
                <a:solidFill>
                  <a:srgbClr val="FF0000"/>
                </a:solidFill>
              </a:rPr>
              <a:t>thrombotic </a:t>
            </a:r>
            <a:r>
              <a:rPr lang="en-US" sz="3600" b="1" i="1" dirty="0" err="1">
                <a:solidFill>
                  <a:srgbClr val="FF0000"/>
                </a:solidFill>
              </a:rPr>
              <a:t>microangiopathy</a:t>
            </a:r>
            <a:r>
              <a:rPr lang="en-US" sz="3600" b="1" i="1" dirty="0"/>
              <a:t> from </a:t>
            </a:r>
            <a:r>
              <a:rPr lang="en-US" sz="3600" b="1" i="1" dirty="0">
                <a:solidFill>
                  <a:srgbClr val="C00000"/>
                </a:solidFill>
              </a:rPr>
              <a:t>thrombotic thrombocytopenic </a:t>
            </a:r>
            <a:r>
              <a:rPr lang="en-US" sz="3600" b="1" i="1" dirty="0" err="1" smtClean="0">
                <a:solidFill>
                  <a:srgbClr val="C00000"/>
                </a:solidFill>
              </a:rPr>
              <a:t>purpura</a:t>
            </a:r>
            <a:r>
              <a:rPr lang="en-US" sz="3600" b="1" i="1" dirty="0" smtClean="0">
                <a:solidFill>
                  <a:srgbClr val="C00000"/>
                </a:solidFill>
              </a:rPr>
              <a:t>.</a:t>
            </a:r>
            <a:endParaRPr lang="en-US" sz="3600" b="1" i="1" dirty="0">
              <a:solidFill>
                <a:srgbClr val="C00000"/>
              </a:solidFill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2855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patients with renal failure related to malignant hypertension, renal </a:t>
            </a:r>
            <a:r>
              <a:rPr lang="en-US" dirty="0" smtClean="0">
                <a:solidFill>
                  <a:srgbClr val="FF0000"/>
                </a:solidFill>
              </a:rPr>
              <a:t>biopsy demonstrates an </a:t>
            </a:r>
            <a:r>
              <a:rPr lang="en-US" dirty="0" err="1" smtClean="0">
                <a:solidFill>
                  <a:srgbClr val="FF0000"/>
                </a:solidFill>
              </a:rPr>
              <a:t>obliterative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vasculopathy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fibrinoid</a:t>
            </a:r>
            <a:r>
              <a:rPr lang="en-US" dirty="0" smtClean="0">
                <a:solidFill>
                  <a:srgbClr val="FF0000"/>
                </a:solidFill>
              </a:rPr>
              <a:t> necrosis as well as fibrin and platelet clots . </a:t>
            </a:r>
            <a:r>
              <a:rPr lang="en-US" u="sng" dirty="0" smtClean="0">
                <a:solidFill>
                  <a:srgbClr val="0070C0"/>
                </a:solidFill>
              </a:rPr>
              <a:t>This luminal narrowing is believed to fragment erythrocytes and consume platelets leading to TMA.</a:t>
            </a:r>
            <a:endParaRPr lang="en-US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plasma exchange is lifesaving in TTP, </a:t>
            </a:r>
            <a:r>
              <a:rPr lang="en-US" dirty="0" smtClean="0">
                <a:solidFill>
                  <a:srgbClr val="FF0000"/>
                </a:solidFill>
              </a:rPr>
              <a:t>it is not as efficacious </a:t>
            </a:r>
            <a:r>
              <a:rPr lang="en-US" dirty="0" smtClean="0"/>
              <a:t>in other types of TMA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rarity of malignant hypertension-induced TMA impairs our understanding of this condition, optimal management and outcomes.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Summary of the reported cases of malignant hypertension-induced thrombotic </a:t>
            </a:r>
            <a:r>
              <a:rPr lang="en-US" b="1" dirty="0" err="1" smtClean="0"/>
              <a:t>microangiopathy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699" y="2228012"/>
            <a:ext cx="2837623" cy="3546563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7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Differentiating TTP and malignant hypertension-induced TMA is meaningful from </a:t>
            </a:r>
            <a:r>
              <a:rPr lang="en-US" dirty="0" smtClean="0">
                <a:solidFill>
                  <a:srgbClr val="FF0000"/>
                </a:solidFill>
              </a:rPr>
              <a:t>both therapeutic and prognostic standpoints.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experts believe that </a:t>
            </a:r>
            <a:r>
              <a:rPr lang="en-US" dirty="0" smtClean="0">
                <a:solidFill>
                  <a:srgbClr val="FF0000"/>
                </a:solidFill>
              </a:rPr>
              <a:t>plasma exchange should be considered in TTP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after the exclusion of alternate causes such severe malignant hypertension</a:t>
            </a:r>
            <a:r>
              <a:rPr lang="en-US" dirty="0" smtClean="0"/>
              <a:t>, implying that the presence of a severe malignant hypertension excludes TTP.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Importantly, one-third of reported cases of malignant hypertension-induced TMA have undergone plasma exchange, thus highlighting the clinical dilemma in reliably differentiating the two conditions and foregoing plasma exchange based on initial clinical suspicion.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TTP and malignant hypertension-induced TMA mostly present with neurological and gastrointestinal symptoms.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In malignant hypertension-induced TMA</a:t>
            </a:r>
            <a:r>
              <a:rPr lang="en-US" dirty="0"/>
              <a:t>, however, </a:t>
            </a:r>
            <a:r>
              <a:rPr lang="en-US" dirty="0">
                <a:solidFill>
                  <a:srgbClr val="FF0000"/>
                </a:solidFill>
              </a:rPr>
              <a:t>patients do not have fever.</a:t>
            </a:r>
          </a:p>
        </p:txBody>
      </p:sp>
    </p:spTree>
    <p:extLst>
      <p:ext uri="{BB962C8B-B14F-4D97-AF65-F5344CB8AC3E}">
        <p14:creationId xmlns:p14="http://schemas.microsoft.com/office/powerpoint/2010/main" val="11086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Prior history of hypertension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higher mean arterial pressure </a:t>
            </a:r>
            <a:r>
              <a:rPr lang="en-US" dirty="0"/>
              <a:t>at presentation are possible clues to a diagnosis of </a:t>
            </a:r>
            <a:r>
              <a:rPr lang="en-US" dirty="0">
                <a:solidFill>
                  <a:srgbClr val="FF0000"/>
                </a:solidFill>
              </a:rPr>
              <a:t>malignant hypertension. The greater degree of renal impairment </a:t>
            </a:r>
            <a:r>
              <a:rPr lang="en-US" dirty="0"/>
              <a:t>at diagnosis, relatively </a:t>
            </a:r>
            <a:r>
              <a:rPr lang="en-US" dirty="0">
                <a:solidFill>
                  <a:srgbClr val="FF0000"/>
                </a:solidFill>
              </a:rPr>
              <a:t>modest thrombocytopenia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lack of severe ADAMTS-13 deficiency (activity &lt;10%) </a:t>
            </a:r>
            <a:r>
              <a:rPr lang="en-US" dirty="0"/>
              <a:t>can further differentiate malignant hypertension from TTP.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2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clinical definition of thrombotic thrombocytopenic </a:t>
            </a:r>
            <a:r>
              <a:rPr lang="en-US" dirty="0" err="1" smtClean="0"/>
              <a:t>purpura</a:t>
            </a:r>
            <a:r>
              <a:rPr lang="en-US" dirty="0" smtClean="0"/>
              <a:t> (TTP) is the presence of </a:t>
            </a:r>
            <a:r>
              <a:rPr lang="en-US" dirty="0" smtClean="0">
                <a:solidFill>
                  <a:srgbClr val="FF0000"/>
                </a:solidFill>
              </a:rPr>
              <a:t>unexplained </a:t>
            </a:r>
            <a:r>
              <a:rPr lang="en-US" dirty="0" err="1" smtClean="0">
                <a:solidFill>
                  <a:srgbClr val="FF0000"/>
                </a:solidFill>
              </a:rPr>
              <a:t>microangiopathic</a:t>
            </a:r>
            <a:r>
              <a:rPr lang="en-US" dirty="0" smtClean="0">
                <a:solidFill>
                  <a:srgbClr val="FF0000"/>
                </a:solidFill>
              </a:rPr>
              <a:t> hemolytic anemia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thrombocytopenia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with or without </a:t>
            </a:r>
            <a:r>
              <a:rPr lang="en-US" dirty="0" smtClean="0">
                <a:solidFill>
                  <a:srgbClr val="FF0000"/>
                </a:solidFill>
              </a:rPr>
              <a:t>renal dysfunction, fever, neurological deficit</a:t>
            </a:r>
            <a:r>
              <a:rPr lang="en-US" dirty="0" smtClean="0"/>
              <a:t> or variable pattern of systemic tissue injury from microvascular thrombosis.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1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</a:rPr>
              <a:t>higher serum creatinine level and urinary protein excretion </a:t>
            </a:r>
            <a:r>
              <a:rPr lang="en-US" dirty="0"/>
              <a:t>at admission among </a:t>
            </a:r>
            <a:r>
              <a:rPr lang="en-US" dirty="0">
                <a:solidFill>
                  <a:srgbClr val="FF0000"/>
                </a:solidFill>
              </a:rPr>
              <a:t>malignant hypertension </a:t>
            </a:r>
            <a:r>
              <a:rPr lang="en-US" dirty="0"/>
              <a:t>patients with versus without </a:t>
            </a:r>
            <a:r>
              <a:rPr lang="en-US" dirty="0" err="1"/>
              <a:t>microangiopathic</a:t>
            </a:r>
            <a:r>
              <a:rPr lang="en-US" dirty="0"/>
              <a:t> </a:t>
            </a:r>
            <a:r>
              <a:rPr lang="en-US" dirty="0" err="1"/>
              <a:t>hemolyic</a:t>
            </a:r>
            <a:r>
              <a:rPr lang="en-US" dirty="0"/>
              <a:t> anemia. </a:t>
            </a:r>
            <a:r>
              <a:rPr lang="en-US" dirty="0" smtClean="0"/>
              <a:t>However</a:t>
            </a:r>
            <a:r>
              <a:rPr lang="en-US" dirty="0"/>
              <a:t>, the difference was not statistically </a:t>
            </a:r>
            <a:r>
              <a:rPr lang="en-US" dirty="0" err="1" smtClean="0"/>
              <a:t>significan</a:t>
            </a:r>
            <a:r>
              <a:rPr lang="en-US" dirty="0"/>
              <a:t> likely because of small number of patients </a:t>
            </a:r>
            <a:r>
              <a:rPr lang="en-US" dirty="0" smtClean="0"/>
              <a:t>in different studies.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</a:t>
            </a:r>
            <a:r>
              <a:rPr lang="en-US" dirty="0"/>
              <a:t>with TTP, cases with malignant hypertension-induced TMA are shown to have </a:t>
            </a:r>
            <a:r>
              <a:rPr lang="en-US" dirty="0">
                <a:solidFill>
                  <a:srgbClr val="FF0000"/>
                </a:solidFill>
              </a:rPr>
              <a:t>higher blood pressure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at presentation , </a:t>
            </a:r>
            <a:r>
              <a:rPr lang="en-US" dirty="0"/>
              <a:t>signs of </a:t>
            </a:r>
            <a:r>
              <a:rPr lang="en-US" dirty="0">
                <a:solidFill>
                  <a:srgbClr val="FF0000"/>
                </a:solidFill>
              </a:rPr>
              <a:t>hypertensive </a:t>
            </a:r>
            <a:r>
              <a:rPr lang="en-US" dirty="0" smtClean="0">
                <a:solidFill>
                  <a:srgbClr val="FF0000"/>
                </a:solidFill>
              </a:rPr>
              <a:t>heart disease </a:t>
            </a:r>
            <a:r>
              <a:rPr lang="en-US" dirty="0" smtClean="0"/>
              <a:t>or a </a:t>
            </a:r>
            <a:r>
              <a:rPr lang="en-US" dirty="0" smtClean="0">
                <a:solidFill>
                  <a:srgbClr val="FF0000"/>
                </a:solidFill>
              </a:rPr>
              <a:t>retinopathy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higher </a:t>
            </a:r>
            <a:r>
              <a:rPr lang="en-US" dirty="0">
                <a:solidFill>
                  <a:srgbClr val="FF0000"/>
                </a:solidFill>
              </a:rPr>
              <a:t>platelet count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solidFill>
                  <a:srgbClr val="FF0000"/>
                </a:solidFill>
              </a:rPr>
              <a:t>higher </a:t>
            </a:r>
            <a:r>
              <a:rPr lang="en-US" dirty="0">
                <a:solidFill>
                  <a:srgbClr val="FF0000"/>
                </a:solidFill>
              </a:rPr>
              <a:t>ADAMTS-13 </a:t>
            </a:r>
            <a:r>
              <a:rPr lang="en-US" dirty="0" smtClean="0">
                <a:solidFill>
                  <a:srgbClr val="FF0000"/>
                </a:solidFill>
              </a:rPr>
              <a:t>activity.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8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with malignant hypertension, compared with healthy controls, can have lower levels of ADAMTS-13; the levels negatively correlated with LDH levels, platelet count and the presence of </a:t>
            </a:r>
            <a:r>
              <a:rPr lang="en-US" dirty="0" err="1"/>
              <a:t>schistocytes</a:t>
            </a:r>
            <a:r>
              <a:rPr lang="en-US" dirty="0"/>
              <a:t>. However, the deficiency of ADAMTS-13 is always </a:t>
            </a:r>
            <a:r>
              <a:rPr lang="en-US" dirty="0" smtClean="0"/>
              <a:t>mild (activity &gt;50%).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87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nlike </a:t>
            </a:r>
            <a:r>
              <a:rPr lang="en-US" dirty="0">
                <a:solidFill>
                  <a:srgbClr val="FF0000"/>
                </a:solidFill>
              </a:rPr>
              <a:t>TTP</a:t>
            </a:r>
            <a:r>
              <a:rPr lang="en-US" dirty="0"/>
              <a:t>, patients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malignant hypertension </a:t>
            </a:r>
            <a:r>
              <a:rPr lang="en-US" dirty="0" smtClean="0"/>
              <a:t>respond well to the </a:t>
            </a:r>
            <a:r>
              <a:rPr lang="en-US" dirty="0">
                <a:solidFill>
                  <a:srgbClr val="FF0000"/>
                </a:solidFill>
              </a:rPr>
              <a:t>antihypertensive </a:t>
            </a:r>
            <a:r>
              <a:rPr lang="en-US" dirty="0" smtClean="0">
                <a:solidFill>
                  <a:srgbClr val="FF0000"/>
                </a:solidFill>
              </a:rPr>
              <a:t>drugs</a:t>
            </a:r>
            <a:r>
              <a:rPr lang="en-US" dirty="0" smtClean="0"/>
              <a:t>, </a:t>
            </a:r>
            <a:r>
              <a:rPr lang="en-US" u="sng" dirty="0">
                <a:solidFill>
                  <a:srgbClr val="FF0000"/>
                </a:solidFill>
              </a:rPr>
              <a:t>do not require plasma exchange </a:t>
            </a:r>
            <a:r>
              <a:rPr lang="en-US" dirty="0"/>
              <a:t>and have </a:t>
            </a:r>
            <a:r>
              <a:rPr lang="en-US" dirty="0">
                <a:solidFill>
                  <a:srgbClr val="FF0000"/>
                </a:solidFill>
              </a:rPr>
              <a:t>favorable </a:t>
            </a:r>
            <a:r>
              <a:rPr lang="en-US" dirty="0" err="1">
                <a:solidFill>
                  <a:srgbClr val="FF0000"/>
                </a:solidFill>
              </a:rPr>
              <a:t>nonrenal</a:t>
            </a:r>
            <a:r>
              <a:rPr lang="en-US" dirty="0">
                <a:solidFill>
                  <a:srgbClr val="FF0000"/>
                </a:solidFill>
              </a:rPr>
              <a:t> outcomes</a:t>
            </a:r>
            <a:r>
              <a:rPr lang="en-US" dirty="0"/>
              <a:t>; however, patients frequently end with persistent renal failure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Aggressive management of blood pressure in malignant </a:t>
            </a:r>
            <a:r>
              <a:rPr lang="en-US" dirty="0" smtClean="0"/>
              <a:t>hypertension induced </a:t>
            </a:r>
            <a:r>
              <a:rPr lang="en-US" dirty="0"/>
              <a:t>TMA has been </a:t>
            </a:r>
            <a:r>
              <a:rPr lang="en-US" dirty="0" smtClean="0"/>
              <a:t>previously </a:t>
            </a:r>
            <a:r>
              <a:rPr lang="en-US" dirty="0"/>
              <a:t>shown to result in resolution of TMA and gradual return of renal </a:t>
            </a:r>
            <a:r>
              <a:rPr lang="en-US" dirty="0" smtClean="0"/>
              <a:t>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82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</a:t>
            </a:r>
            <a:r>
              <a:rPr lang="en-US" dirty="0"/>
              <a:t>high creatinine levels and systolic hypertension at presentation are associated with a lower chance of renal recovery </a:t>
            </a:r>
            <a:r>
              <a:rPr lang="en-US" dirty="0" smtClean="0"/>
              <a:t>, </a:t>
            </a:r>
            <a:r>
              <a:rPr lang="en-US" dirty="0"/>
              <a:t>malignant hypertension patients ultimately may have more favorable </a:t>
            </a:r>
            <a:r>
              <a:rPr lang="en-US" dirty="0" err="1"/>
              <a:t>nonrenal</a:t>
            </a:r>
            <a:r>
              <a:rPr lang="en-US" dirty="0"/>
              <a:t> prognosis than other thrombotic </a:t>
            </a:r>
            <a:r>
              <a:rPr lang="en-US" dirty="0" err="1" smtClean="0"/>
              <a:t>microangiopathies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66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reports have shown that patients with very low plasma level of ADATS13 respond very well to </a:t>
            </a:r>
            <a:r>
              <a:rPr lang="en-US" dirty="0" err="1" smtClean="0"/>
              <a:t>plasmapheresis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200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conclusion, </a:t>
            </a:r>
            <a:r>
              <a:rPr lang="en-US" dirty="0">
                <a:solidFill>
                  <a:srgbClr val="FF0000"/>
                </a:solidFill>
              </a:rPr>
              <a:t>prior history of hypertension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high mean arterial pressure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significant renal impairment </a:t>
            </a:r>
            <a:r>
              <a:rPr lang="en-US" dirty="0"/>
              <a:t>but relatively </a:t>
            </a:r>
            <a:r>
              <a:rPr lang="en-US" dirty="0">
                <a:solidFill>
                  <a:srgbClr val="FF0000"/>
                </a:solidFill>
              </a:rPr>
              <a:t>modest thrombocytopenia and lack of severe ADAMTS-13 deficiency (activity &lt;10%) </a:t>
            </a:r>
            <a:r>
              <a:rPr lang="en-US" dirty="0"/>
              <a:t>at diagnosis are clues to diagnose </a:t>
            </a:r>
            <a:r>
              <a:rPr lang="en-US" dirty="0">
                <a:solidFill>
                  <a:srgbClr val="FF0000"/>
                </a:solidFill>
              </a:rPr>
              <a:t>malignant hypertension-induced TMA. </a:t>
            </a:r>
          </a:p>
        </p:txBody>
      </p:sp>
    </p:spTree>
    <p:extLst>
      <p:ext uri="{BB962C8B-B14F-4D97-AF65-F5344CB8AC3E}">
        <p14:creationId xmlns:p14="http://schemas.microsoft.com/office/powerpoint/2010/main" val="287409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Patients with </a:t>
            </a:r>
            <a:r>
              <a:rPr lang="en-US" b="1" dirty="0">
                <a:solidFill>
                  <a:srgbClr val="0070C0"/>
                </a:solidFill>
              </a:rPr>
              <a:t>malignant hypertension </a:t>
            </a:r>
            <a:r>
              <a:rPr lang="en-US" b="1" dirty="0"/>
              <a:t>sometimes exhibit </a:t>
            </a:r>
            <a:r>
              <a:rPr lang="en-US" b="1" dirty="0" err="1" smtClean="0">
                <a:solidFill>
                  <a:srgbClr val="FF0000"/>
                </a:solidFill>
              </a:rPr>
              <a:t>microangiopathic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hemolytic </a:t>
            </a:r>
            <a:r>
              <a:rPr lang="en-US" b="1" dirty="0" smtClean="0">
                <a:solidFill>
                  <a:srgbClr val="FF0000"/>
                </a:solidFill>
              </a:rPr>
              <a:t>anemia/thrombocytopenia known </a:t>
            </a:r>
            <a:r>
              <a:rPr lang="en-US" b="1" dirty="0">
                <a:solidFill>
                  <a:srgbClr val="FF0000"/>
                </a:solidFill>
              </a:rPr>
              <a:t>as thrombotic </a:t>
            </a:r>
            <a:r>
              <a:rPr lang="en-US" b="1" dirty="0" err="1">
                <a:solidFill>
                  <a:srgbClr val="FF0000"/>
                </a:solidFill>
              </a:rPr>
              <a:t>microangiopathy</a:t>
            </a:r>
            <a:r>
              <a:rPr lang="en-US" b="1" dirty="0">
                <a:solidFill>
                  <a:srgbClr val="FF0000"/>
                </a:solidFill>
              </a:rPr>
              <a:t> (TMA). </a:t>
            </a:r>
            <a:r>
              <a:rPr lang="en-US" b="1" u="sng" dirty="0"/>
              <a:t>On the other hand, severe hypertension is sometimes </a:t>
            </a:r>
            <a:r>
              <a:rPr lang="en-US" b="1" u="sng" dirty="0" smtClean="0"/>
              <a:t>associated with </a:t>
            </a:r>
            <a:r>
              <a:rPr lang="en-US" b="1" u="sng" dirty="0"/>
              <a:t>hemolytic uremic syndrome (HUS)/thrombotic thrombocytopenic </a:t>
            </a:r>
            <a:r>
              <a:rPr lang="en-US" b="1" u="sng" dirty="0" err="1"/>
              <a:t>purpura</a:t>
            </a:r>
            <a:r>
              <a:rPr lang="en-US" b="1" u="sng" dirty="0"/>
              <a:t> (TTP).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8563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Because </a:t>
            </a: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clinical </a:t>
            </a:r>
            <a:r>
              <a:rPr lang="en-US" b="1" dirty="0">
                <a:solidFill>
                  <a:srgbClr val="FF0000"/>
                </a:solidFill>
              </a:rPr>
              <a:t>features </a:t>
            </a:r>
            <a:r>
              <a:rPr lang="en-US" b="1" dirty="0"/>
              <a:t>of the two entities </a:t>
            </a:r>
            <a:r>
              <a:rPr lang="en-US" b="1" dirty="0">
                <a:solidFill>
                  <a:srgbClr val="FF0000"/>
                </a:solidFill>
              </a:rPr>
              <a:t>overlap</a:t>
            </a:r>
            <a:r>
              <a:rPr lang="en-US" b="1" dirty="0"/>
              <a:t> significantly, it is sometimes </a:t>
            </a:r>
            <a:r>
              <a:rPr lang="en-US" b="1" dirty="0">
                <a:solidFill>
                  <a:srgbClr val="FF0000"/>
                </a:solidFill>
              </a:rPr>
              <a:t>difficult to distinguish one from </a:t>
            </a:r>
            <a:r>
              <a:rPr lang="en-US" b="1" dirty="0" smtClean="0">
                <a:solidFill>
                  <a:srgbClr val="FF0000"/>
                </a:solidFill>
              </a:rPr>
              <a:t>the other</a:t>
            </a:r>
            <a:r>
              <a:rPr lang="en-US" b="1" dirty="0"/>
              <a:t>. However, such differentiation is </a:t>
            </a:r>
            <a:r>
              <a:rPr lang="en-US" b="1" u="sng" dirty="0">
                <a:solidFill>
                  <a:srgbClr val="FF0000"/>
                </a:solidFill>
              </a:rPr>
              <a:t>indispensable</a:t>
            </a:r>
            <a:r>
              <a:rPr lang="en-US" b="1" dirty="0"/>
              <a:t>, since early performance of </a:t>
            </a:r>
            <a:r>
              <a:rPr lang="en-US" b="1" dirty="0" err="1"/>
              <a:t>plasmapheresis</a:t>
            </a:r>
            <a:r>
              <a:rPr lang="en-US" b="1" dirty="0"/>
              <a:t> is critical </a:t>
            </a:r>
            <a:r>
              <a:rPr lang="en-US" b="1" dirty="0" smtClean="0"/>
              <a:t>in HUS/TTP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 has been suggested that </a:t>
            </a:r>
            <a:r>
              <a:rPr lang="en-US" b="1" dirty="0">
                <a:solidFill>
                  <a:srgbClr val="FF0000"/>
                </a:solidFill>
              </a:rPr>
              <a:t>severe thrombocytopenia </a:t>
            </a:r>
            <a:r>
              <a:rPr lang="en-US" b="1" dirty="0"/>
              <a:t>is one of the most useful differential points </a:t>
            </a:r>
            <a:r>
              <a:rPr lang="en-US" b="1" dirty="0" smtClean="0"/>
              <a:t>in </a:t>
            </a:r>
            <a:r>
              <a:rPr lang="en-US" b="1" dirty="0" smtClean="0">
                <a:solidFill>
                  <a:srgbClr val="FF0000"/>
                </a:solidFill>
              </a:rPr>
              <a:t>diagnosing </a:t>
            </a:r>
            <a:r>
              <a:rPr lang="en-US" b="1" dirty="0">
                <a:solidFill>
                  <a:srgbClr val="FF0000"/>
                </a:solidFill>
              </a:rPr>
              <a:t>HUS/TTP from malignant hypertension </a:t>
            </a:r>
            <a:r>
              <a:rPr lang="en-US" b="1" dirty="0"/>
              <a:t>caused by other etiologies.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Thrombocytopenia</a:t>
            </a:r>
            <a:r>
              <a:rPr lang="en-US" b="1" dirty="0" smtClean="0"/>
              <a:t> can be </a:t>
            </a:r>
            <a:r>
              <a:rPr lang="en-US" b="1" dirty="0"/>
              <a:t>seen </a:t>
            </a:r>
            <a:r>
              <a:rPr lang="en-US" b="1" dirty="0">
                <a:solidFill>
                  <a:srgbClr val="FF0000"/>
                </a:solidFill>
              </a:rPr>
              <a:t>in the cases with malignant hypertension</a:t>
            </a:r>
            <a:r>
              <a:rPr lang="en-US" b="1" dirty="0"/>
              <a:t> from </a:t>
            </a:r>
            <a:r>
              <a:rPr lang="en-US" b="1" dirty="0">
                <a:solidFill>
                  <a:srgbClr val="FF0000"/>
                </a:solidFill>
              </a:rPr>
              <a:t>etiologies other than HUS/TTP</a:t>
            </a:r>
            <a:r>
              <a:rPr lang="en-US" b="1" dirty="0"/>
              <a:t>, and in these </a:t>
            </a:r>
            <a:r>
              <a:rPr lang="en-US" b="1" dirty="0" smtClean="0"/>
              <a:t>particular cases</a:t>
            </a:r>
            <a:r>
              <a:rPr lang="en-US" b="1" u="sng" dirty="0">
                <a:solidFill>
                  <a:srgbClr val="FF0000"/>
                </a:solidFill>
              </a:rPr>
              <a:t>, </a:t>
            </a:r>
            <a:r>
              <a:rPr lang="en-US" b="1" u="sng" dirty="0" err="1">
                <a:solidFill>
                  <a:srgbClr val="FF0000"/>
                </a:solidFill>
              </a:rPr>
              <a:t>plasmapheresis</a:t>
            </a:r>
            <a:r>
              <a:rPr lang="en-US" b="1" u="sng" dirty="0">
                <a:solidFill>
                  <a:srgbClr val="FF0000"/>
                </a:solidFill>
              </a:rPr>
              <a:t> is useless and can be harmful.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Recently, the plasma level of </a:t>
            </a:r>
            <a:r>
              <a:rPr lang="en-US" b="1" dirty="0">
                <a:solidFill>
                  <a:srgbClr val="FF0000"/>
                </a:solidFill>
              </a:rPr>
              <a:t>ADAMTS13</a:t>
            </a:r>
            <a:r>
              <a:rPr lang="en-US" b="1" dirty="0"/>
              <a:t> (a </a:t>
            </a:r>
            <a:r>
              <a:rPr lang="en-US" b="1" dirty="0" err="1" smtClean="0"/>
              <a:t>metalloprotease</a:t>
            </a:r>
            <a:r>
              <a:rPr lang="en-US" b="1" dirty="0" smtClean="0"/>
              <a:t> domain), </a:t>
            </a:r>
            <a:r>
              <a:rPr lang="en-US" b="1" dirty="0"/>
              <a:t>which is a </a:t>
            </a:r>
            <a:r>
              <a:rPr lang="en-US" b="1" dirty="0">
                <a:solidFill>
                  <a:srgbClr val="FF0000"/>
                </a:solidFill>
              </a:rPr>
              <a:t>von </a:t>
            </a:r>
            <a:r>
              <a:rPr lang="en-US" b="1" dirty="0" err="1">
                <a:solidFill>
                  <a:srgbClr val="FF0000"/>
                </a:solidFill>
              </a:rPr>
              <a:t>Willebrand</a:t>
            </a:r>
            <a:r>
              <a:rPr lang="en-US" b="1" dirty="0">
                <a:solidFill>
                  <a:srgbClr val="FF0000"/>
                </a:solidFill>
              </a:rPr>
              <a:t> Factor </a:t>
            </a:r>
            <a:r>
              <a:rPr lang="en-US" b="1" dirty="0" err="1" smtClean="0"/>
              <a:t>cleavingprotease</a:t>
            </a:r>
            <a:r>
              <a:rPr lang="en-US" b="1" dirty="0"/>
              <a:t>, has been shown to be </a:t>
            </a:r>
            <a:r>
              <a:rPr lang="en-US" b="1" dirty="0">
                <a:solidFill>
                  <a:srgbClr val="FF0000"/>
                </a:solidFill>
              </a:rPr>
              <a:t>very low in familial or some of the sporadic cases of TTP</a:t>
            </a:r>
            <a:r>
              <a:rPr lang="en-US" b="1" dirty="0"/>
              <a:t>, and </a:t>
            </a:r>
            <a:r>
              <a:rPr lang="en-US" b="1" dirty="0">
                <a:solidFill>
                  <a:srgbClr val="FF0000"/>
                </a:solidFill>
              </a:rPr>
              <a:t>a low level </a:t>
            </a:r>
            <a:r>
              <a:rPr lang="en-US" b="1" dirty="0" smtClean="0">
                <a:solidFill>
                  <a:srgbClr val="FF0000"/>
                </a:solidFill>
              </a:rPr>
              <a:t>of ADAMTS13 </a:t>
            </a:r>
            <a:r>
              <a:rPr lang="en-US" b="1" dirty="0">
                <a:solidFill>
                  <a:srgbClr val="FF0000"/>
                </a:solidFill>
              </a:rPr>
              <a:t>is very specific to TTP.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Some reports have shown that patients with </a:t>
            </a:r>
            <a:r>
              <a:rPr lang="en-US" b="1" dirty="0">
                <a:solidFill>
                  <a:srgbClr val="FF0000"/>
                </a:solidFill>
              </a:rPr>
              <a:t>a very low </a:t>
            </a:r>
            <a:r>
              <a:rPr lang="en-US" b="1" dirty="0"/>
              <a:t>plasma level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ADAMTS13</a:t>
            </a:r>
            <a:r>
              <a:rPr lang="en-US" b="1" dirty="0" smtClean="0"/>
              <a:t> </a:t>
            </a:r>
            <a:r>
              <a:rPr lang="en-US" b="1" dirty="0"/>
              <a:t>respond very well to </a:t>
            </a:r>
            <a:r>
              <a:rPr lang="en-US" b="1" dirty="0" err="1">
                <a:solidFill>
                  <a:srgbClr val="FF0000"/>
                </a:solidFill>
              </a:rPr>
              <a:t>plasmapheresis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/>
              <a:t>Thus, patients with a low </a:t>
            </a:r>
            <a:r>
              <a:rPr lang="en-US" b="1" dirty="0" smtClean="0"/>
              <a:t>level of </a:t>
            </a:r>
            <a:r>
              <a:rPr lang="en-US" b="1" dirty="0"/>
              <a:t>ADAMTS13 activity might respond well to </a:t>
            </a:r>
            <a:r>
              <a:rPr lang="en-US" b="1" dirty="0" err="1"/>
              <a:t>plasmapheresis</a:t>
            </a:r>
            <a:r>
              <a:rPr lang="en-US" b="1" dirty="0"/>
              <a:t> or plasma infusion.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1075</Words>
  <Application>Microsoft Office PowerPoint</Application>
  <PresentationFormat>Widescreen</PresentationFormat>
  <Paragraphs>41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Summary of the reported cases of malignant hypertension-induced thrombotic microangiopathy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Differentiating malignant hypertensioninduced thrombotic microangiopathy from thrombotic thrombocytopenic purpura</dc:title>
  <dc:creator>admin</dc:creator>
  <cp:lastModifiedBy>maryam zaare</cp:lastModifiedBy>
  <cp:revision>39</cp:revision>
  <dcterms:created xsi:type="dcterms:W3CDTF">2021-02-05T12:09:28Z</dcterms:created>
  <dcterms:modified xsi:type="dcterms:W3CDTF">2021-03-02T08:54:39Z</dcterms:modified>
</cp:coreProperties>
</file>